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3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кита Стрельников" initials="НС" lastIdx="1" clrIdx="0">
    <p:extLst>
      <p:ext uri="{19B8F6BF-5375-455C-9EA6-DF929625EA0E}">
        <p15:presenceInfo xmlns:p15="http://schemas.microsoft.com/office/powerpoint/2012/main" userId="ea86eac94e4aa2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492">
            <a:off x="3299000" y="4639668"/>
            <a:ext cx="5594000" cy="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17600" y="1649633"/>
            <a:ext cx="8357200" cy="297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541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 rot="402">
            <a:off x="959933" y="1737967"/>
            <a:ext cx="10272000" cy="2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2638400" y="4381033"/>
            <a:ext cx="6915200" cy="5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089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108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 rot="1961">
            <a:off x="3879657" y="2205301"/>
            <a:ext cx="1402800" cy="128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2"/>
          </p:nvPr>
        </p:nvSpPr>
        <p:spPr>
          <a:xfrm>
            <a:off x="960000" y="2010800"/>
            <a:ext cx="2924400" cy="10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960000" y="2885577"/>
            <a:ext cx="2924400" cy="8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 rot="1961">
            <a:off x="3879800" y="4435031"/>
            <a:ext cx="1402800" cy="128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"/>
          </p:nvPr>
        </p:nvSpPr>
        <p:spPr>
          <a:xfrm>
            <a:off x="960000" y="4240400"/>
            <a:ext cx="2924400" cy="10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5"/>
          </p:nvPr>
        </p:nvSpPr>
        <p:spPr>
          <a:xfrm>
            <a:off x="960000" y="5115211"/>
            <a:ext cx="2924400" cy="8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6" hasCustomPrompt="1"/>
          </p:nvPr>
        </p:nvSpPr>
        <p:spPr>
          <a:xfrm rot="-1961" flipH="1">
            <a:off x="6909467" y="2205353"/>
            <a:ext cx="1402800" cy="128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/>
          </p:nvPr>
        </p:nvSpPr>
        <p:spPr>
          <a:xfrm flipH="1">
            <a:off x="8307600" y="2010800"/>
            <a:ext cx="2924400" cy="10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 flipH="1">
            <a:off x="8307600" y="2885577"/>
            <a:ext cx="2924400" cy="8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9" hasCustomPrompt="1"/>
          </p:nvPr>
        </p:nvSpPr>
        <p:spPr>
          <a:xfrm rot="-1961" flipH="1">
            <a:off x="6909467" y="4434969"/>
            <a:ext cx="1402800" cy="128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3"/>
          </p:nvPr>
        </p:nvSpPr>
        <p:spPr>
          <a:xfrm flipH="1">
            <a:off x="8307600" y="4240400"/>
            <a:ext cx="2924400" cy="10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4"/>
          </p:nvPr>
        </p:nvSpPr>
        <p:spPr>
          <a:xfrm flipH="1">
            <a:off x="8307600" y="5115211"/>
            <a:ext cx="2924400" cy="8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/>
          </p:nvPr>
        </p:nvSpPr>
        <p:spPr>
          <a:xfrm>
            <a:off x="960000" y="720000"/>
            <a:ext cx="10272000" cy="8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5450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39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 rot="-941">
            <a:off x="960000" y="4101709"/>
            <a:ext cx="43820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960167" y="1949701"/>
            <a:ext cx="6085200" cy="22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6090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960000" y="3099484"/>
            <a:ext cx="5514800" cy="2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4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6999600" y="3255300"/>
            <a:ext cx="4232400" cy="22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9753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7567284" y="3223067"/>
            <a:ext cx="3074000" cy="16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92363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1337751" y="2234767"/>
            <a:ext cx="4139200" cy="2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1"/>
          </p:nvPr>
        </p:nvSpPr>
        <p:spPr>
          <a:xfrm>
            <a:off x="1337751" y="4392700"/>
            <a:ext cx="4139200" cy="13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3974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4055384" y="2397451"/>
            <a:ext cx="54540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"/>
          </p:nvPr>
        </p:nvSpPr>
        <p:spPr>
          <a:xfrm>
            <a:off x="4055384" y="2914216"/>
            <a:ext cx="5454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2"/>
          </p:nvPr>
        </p:nvSpPr>
        <p:spPr>
          <a:xfrm>
            <a:off x="4055384" y="4339033"/>
            <a:ext cx="54540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3"/>
          </p:nvPr>
        </p:nvSpPr>
        <p:spPr>
          <a:xfrm>
            <a:off x="4055384" y="4855769"/>
            <a:ext cx="5454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10272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68122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 idx="2"/>
          </p:nvPr>
        </p:nvSpPr>
        <p:spPr>
          <a:xfrm>
            <a:off x="4258584" y="1574517"/>
            <a:ext cx="54540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4258584" y="2091252"/>
            <a:ext cx="5454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title" idx="3"/>
          </p:nvPr>
        </p:nvSpPr>
        <p:spPr>
          <a:xfrm>
            <a:off x="4258584" y="3174884"/>
            <a:ext cx="54540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4"/>
          </p:nvPr>
        </p:nvSpPr>
        <p:spPr>
          <a:xfrm>
            <a:off x="4258584" y="3691628"/>
            <a:ext cx="5454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 idx="5"/>
          </p:nvPr>
        </p:nvSpPr>
        <p:spPr>
          <a:xfrm>
            <a:off x="4258584" y="4775267"/>
            <a:ext cx="54540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6"/>
          </p:nvPr>
        </p:nvSpPr>
        <p:spPr>
          <a:xfrm>
            <a:off x="4258584" y="5292003"/>
            <a:ext cx="5454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2133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960000" y="3999400"/>
            <a:ext cx="32084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1"/>
          </p:nvPr>
        </p:nvSpPr>
        <p:spPr>
          <a:xfrm>
            <a:off x="960000" y="2339667"/>
            <a:ext cx="3208400" cy="15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 idx="2"/>
          </p:nvPr>
        </p:nvSpPr>
        <p:spPr>
          <a:xfrm>
            <a:off x="4491800" y="3999400"/>
            <a:ext cx="32084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3"/>
          </p:nvPr>
        </p:nvSpPr>
        <p:spPr>
          <a:xfrm>
            <a:off x="4491800" y="2339667"/>
            <a:ext cx="3208400" cy="15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4"/>
          </p:nvPr>
        </p:nvSpPr>
        <p:spPr>
          <a:xfrm>
            <a:off x="8023600" y="3999400"/>
            <a:ext cx="32084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5"/>
          </p:nvPr>
        </p:nvSpPr>
        <p:spPr>
          <a:xfrm>
            <a:off x="8023600" y="2339667"/>
            <a:ext cx="3208400" cy="15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title" idx="6"/>
          </p:nvPr>
        </p:nvSpPr>
        <p:spPr>
          <a:xfrm>
            <a:off x="960000" y="720000"/>
            <a:ext cx="10272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8832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59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60000" y="3483679"/>
            <a:ext cx="5813600" cy="2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774651"/>
            <a:ext cx="2484800" cy="240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4666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 rot="455">
            <a:off x="960000" y="5397751"/>
            <a:ext cx="60464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73355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title" idx="2"/>
          </p:nvPr>
        </p:nvSpPr>
        <p:spPr>
          <a:xfrm>
            <a:off x="1213997" y="2457217"/>
            <a:ext cx="32908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1"/>
          </p:nvPr>
        </p:nvSpPr>
        <p:spPr>
          <a:xfrm>
            <a:off x="1214012" y="2934451"/>
            <a:ext cx="32908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 idx="3"/>
          </p:nvPr>
        </p:nvSpPr>
        <p:spPr>
          <a:xfrm>
            <a:off x="7687199" y="2457217"/>
            <a:ext cx="32908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4"/>
          </p:nvPr>
        </p:nvSpPr>
        <p:spPr>
          <a:xfrm>
            <a:off x="7687209" y="2934451"/>
            <a:ext cx="32908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title" idx="5"/>
          </p:nvPr>
        </p:nvSpPr>
        <p:spPr>
          <a:xfrm>
            <a:off x="1213984" y="4161451"/>
            <a:ext cx="32908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6"/>
          </p:nvPr>
        </p:nvSpPr>
        <p:spPr>
          <a:xfrm>
            <a:off x="1213997" y="4638684"/>
            <a:ext cx="32908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 idx="7"/>
          </p:nvPr>
        </p:nvSpPr>
        <p:spPr>
          <a:xfrm>
            <a:off x="7687184" y="4161451"/>
            <a:ext cx="32908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8"/>
          </p:nvPr>
        </p:nvSpPr>
        <p:spPr>
          <a:xfrm>
            <a:off x="7687195" y="4638684"/>
            <a:ext cx="32908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16526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title" idx="2"/>
          </p:nvPr>
        </p:nvSpPr>
        <p:spPr>
          <a:xfrm>
            <a:off x="2240709" y="1807951"/>
            <a:ext cx="36556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2240709" y="2285184"/>
            <a:ext cx="3655600" cy="8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 idx="3"/>
          </p:nvPr>
        </p:nvSpPr>
        <p:spPr>
          <a:xfrm>
            <a:off x="2240700" y="5006908"/>
            <a:ext cx="36556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4"/>
          </p:nvPr>
        </p:nvSpPr>
        <p:spPr>
          <a:xfrm>
            <a:off x="2240709" y="5503849"/>
            <a:ext cx="3655600" cy="7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5"/>
          </p:nvPr>
        </p:nvSpPr>
        <p:spPr>
          <a:xfrm>
            <a:off x="2240709" y="3407420"/>
            <a:ext cx="36556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6"/>
          </p:nvPr>
        </p:nvSpPr>
        <p:spPr>
          <a:xfrm>
            <a:off x="2240709" y="3884679"/>
            <a:ext cx="3655600" cy="8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 idx="7"/>
          </p:nvPr>
        </p:nvSpPr>
        <p:spPr>
          <a:xfrm>
            <a:off x="6301267" y="4944296"/>
            <a:ext cx="36556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8"/>
          </p:nvPr>
        </p:nvSpPr>
        <p:spPr>
          <a:xfrm>
            <a:off x="6301276" y="5421551"/>
            <a:ext cx="3655600" cy="7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title" idx="9"/>
          </p:nvPr>
        </p:nvSpPr>
        <p:spPr>
          <a:xfrm>
            <a:off x="6301268" y="1807951"/>
            <a:ext cx="36556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13"/>
          </p:nvPr>
        </p:nvSpPr>
        <p:spPr>
          <a:xfrm>
            <a:off x="6301275" y="2285183"/>
            <a:ext cx="3655600" cy="8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 idx="14"/>
          </p:nvPr>
        </p:nvSpPr>
        <p:spPr>
          <a:xfrm>
            <a:off x="6301268" y="3407415"/>
            <a:ext cx="36556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5"/>
          </p:nvPr>
        </p:nvSpPr>
        <p:spPr>
          <a:xfrm>
            <a:off x="6301275" y="3884672"/>
            <a:ext cx="3655600" cy="8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12143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959999" y="2520767"/>
            <a:ext cx="28956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1"/>
          </p:nvPr>
        </p:nvSpPr>
        <p:spPr>
          <a:xfrm>
            <a:off x="960011" y="2998000"/>
            <a:ext cx="28956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2"/>
          </p:nvPr>
        </p:nvSpPr>
        <p:spPr>
          <a:xfrm>
            <a:off x="4648199" y="2520767"/>
            <a:ext cx="28956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3"/>
          </p:nvPr>
        </p:nvSpPr>
        <p:spPr>
          <a:xfrm>
            <a:off x="4648211" y="2998000"/>
            <a:ext cx="28956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 idx="4"/>
          </p:nvPr>
        </p:nvSpPr>
        <p:spPr>
          <a:xfrm>
            <a:off x="8336399" y="2520767"/>
            <a:ext cx="28956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5"/>
          </p:nvPr>
        </p:nvSpPr>
        <p:spPr>
          <a:xfrm>
            <a:off x="8336411" y="2998000"/>
            <a:ext cx="28956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 idx="6"/>
          </p:nvPr>
        </p:nvSpPr>
        <p:spPr>
          <a:xfrm>
            <a:off x="959999" y="4908367"/>
            <a:ext cx="28956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7"/>
          </p:nvPr>
        </p:nvSpPr>
        <p:spPr>
          <a:xfrm>
            <a:off x="960011" y="5385600"/>
            <a:ext cx="28956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8"/>
          </p:nvPr>
        </p:nvSpPr>
        <p:spPr>
          <a:xfrm>
            <a:off x="4648199" y="4908367"/>
            <a:ext cx="28956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9"/>
          </p:nvPr>
        </p:nvSpPr>
        <p:spPr>
          <a:xfrm>
            <a:off x="4648211" y="5385600"/>
            <a:ext cx="28956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title" idx="13"/>
          </p:nvPr>
        </p:nvSpPr>
        <p:spPr>
          <a:xfrm>
            <a:off x="8336399" y="4908367"/>
            <a:ext cx="28956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4"/>
          </p:nvPr>
        </p:nvSpPr>
        <p:spPr>
          <a:xfrm>
            <a:off x="8336411" y="5385600"/>
            <a:ext cx="28956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title" idx="15"/>
          </p:nvPr>
        </p:nvSpPr>
        <p:spPr>
          <a:xfrm>
            <a:off x="960000" y="720000"/>
            <a:ext cx="10272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3441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1"/>
          </p:nvPr>
        </p:nvSpPr>
        <p:spPr>
          <a:xfrm>
            <a:off x="960000" y="4646000"/>
            <a:ext cx="2240800" cy="10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 hasCustomPrompt="1"/>
          </p:nvPr>
        </p:nvSpPr>
        <p:spPr>
          <a:xfrm>
            <a:off x="1391335" y="2504367"/>
            <a:ext cx="1209200" cy="121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>
            <a:off x="960000" y="4092733"/>
            <a:ext cx="22408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3"/>
          </p:nvPr>
        </p:nvSpPr>
        <p:spPr>
          <a:xfrm>
            <a:off x="3637067" y="4646000"/>
            <a:ext cx="2240800" cy="10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title" idx="4" hasCustomPrompt="1"/>
          </p:nvPr>
        </p:nvSpPr>
        <p:spPr>
          <a:xfrm>
            <a:off x="4068425" y="2504367"/>
            <a:ext cx="1209200" cy="121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4"/>
          <p:cNvSpPr txBox="1">
            <a:spLocks noGrp="1"/>
          </p:cNvSpPr>
          <p:nvPr>
            <p:ph type="title" idx="5"/>
          </p:nvPr>
        </p:nvSpPr>
        <p:spPr>
          <a:xfrm>
            <a:off x="3637067" y="4092733"/>
            <a:ext cx="22408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6"/>
          </p:nvPr>
        </p:nvSpPr>
        <p:spPr>
          <a:xfrm>
            <a:off x="6314133" y="4646000"/>
            <a:ext cx="2240800" cy="10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 idx="7" hasCustomPrompt="1"/>
          </p:nvPr>
        </p:nvSpPr>
        <p:spPr>
          <a:xfrm>
            <a:off x="6745333" y="2504177"/>
            <a:ext cx="1209200" cy="121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4"/>
          <p:cNvSpPr txBox="1">
            <a:spLocks noGrp="1"/>
          </p:cNvSpPr>
          <p:nvPr>
            <p:ph type="title" idx="8"/>
          </p:nvPr>
        </p:nvSpPr>
        <p:spPr>
          <a:xfrm>
            <a:off x="6314133" y="4092733"/>
            <a:ext cx="22408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ubTitle" idx="9"/>
          </p:nvPr>
        </p:nvSpPr>
        <p:spPr>
          <a:xfrm>
            <a:off x="8991200" y="4646000"/>
            <a:ext cx="2240800" cy="10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title" idx="13" hasCustomPrompt="1"/>
          </p:nvPr>
        </p:nvSpPr>
        <p:spPr>
          <a:xfrm>
            <a:off x="9422400" y="2504176"/>
            <a:ext cx="1209200" cy="121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24"/>
          <p:cNvSpPr txBox="1">
            <a:spLocks noGrp="1"/>
          </p:cNvSpPr>
          <p:nvPr>
            <p:ph type="title" idx="14"/>
          </p:nvPr>
        </p:nvSpPr>
        <p:spPr>
          <a:xfrm>
            <a:off x="8991200" y="4092733"/>
            <a:ext cx="22408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title" idx="15"/>
          </p:nvPr>
        </p:nvSpPr>
        <p:spPr>
          <a:xfrm>
            <a:off x="960000" y="720000"/>
            <a:ext cx="10272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24474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770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Google Shape;162;p25"/>
          <p:cNvSpPr txBox="1">
            <a:spLocks noGrp="1"/>
          </p:cNvSpPr>
          <p:nvPr>
            <p:ph type="subTitle" idx="1"/>
          </p:nvPr>
        </p:nvSpPr>
        <p:spPr>
          <a:xfrm>
            <a:off x="960000" y="4799600"/>
            <a:ext cx="3047200" cy="10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title" hasCustomPrompt="1"/>
          </p:nvPr>
        </p:nvSpPr>
        <p:spPr>
          <a:xfrm>
            <a:off x="960000" y="3002667"/>
            <a:ext cx="3047200" cy="15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25"/>
          <p:cNvSpPr txBox="1">
            <a:spLocks noGrp="1"/>
          </p:cNvSpPr>
          <p:nvPr>
            <p:ph type="title" idx="2"/>
          </p:nvPr>
        </p:nvSpPr>
        <p:spPr>
          <a:xfrm>
            <a:off x="960000" y="2020133"/>
            <a:ext cx="3047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3"/>
          </p:nvPr>
        </p:nvSpPr>
        <p:spPr>
          <a:xfrm>
            <a:off x="4572400" y="4799600"/>
            <a:ext cx="3047200" cy="10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title" idx="4" hasCustomPrompt="1"/>
          </p:nvPr>
        </p:nvSpPr>
        <p:spPr>
          <a:xfrm>
            <a:off x="4572400" y="3002667"/>
            <a:ext cx="3047200" cy="15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 idx="5"/>
          </p:nvPr>
        </p:nvSpPr>
        <p:spPr>
          <a:xfrm>
            <a:off x="4572400" y="2020133"/>
            <a:ext cx="3047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6"/>
          </p:nvPr>
        </p:nvSpPr>
        <p:spPr>
          <a:xfrm>
            <a:off x="8184800" y="4799600"/>
            <a:ext cx="3047200" cy="10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 idx="7" hasCustomPrompt="1"/>
          </p:nvPr>
        </p:nvSpPr>
        <p:spPr>
          <a:xfrm>
            <a:off x="8184800" y="3002667"/>
            <a:ext cx="3047200" cy="15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8266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25"/>
          <p:cNvSpPr txBox="1">
            <a:spLocks noGrp="1"/>
          </p:cNvSpPr>
          <p:nvPr>
            <p:ph type="title" idx="8"/>
          </p:nvPr>
        </p:nvSpPr>
        <p:spPr>
          <a:xfrm>
            <a:off x="8184800" y="2020133"/>
            <a:ext cx="3047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 idx="9"/>
          </p:nvPr>
        </p:nvSpPr>
        <p:spPr>
          <a:xfrm>
            <a:off x="960000" y="720000"/>
            <a:ext cx="10272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60803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26"/>
          <p:cNvSpPr txBox="1"/>
          <p:nvPr/>
        </p:nvSpPr>
        <p:spPr>
          <a:xfrm>
            <a:off x="3798800" y="4471133"/>
            <a:ext cx="4594400" cy="10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467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en" sz="1467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including icons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en" sz="1467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and infographics &amp; images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1"/>
          </p:nvPr>
        </p:nvSpPr>
        <p:spPr>
          <a:xfrm>
            <a:off x="3572400" y="2781373"/>
            <a:ext cx="5047200" cy="1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 rot="-1090">
            <a:off x="3572400" y="5578920"/>
            <a:ext cx="50472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ctrTitle"/>
          </p:nvPr>
        </p:nvSpPr>
        <p:spPr>
          <a:xfrm>
            <a:off x="1832733" y="720000"/>
            <a:ext cx="85268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03784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2969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255033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72455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77190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1600" cy="8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60000" y="1649439"/>
            <a:ext cx="10271600" cy="448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■"/>
              <a:defRPr sz="1400"/>
            </a:lvl1pPr>
            <a:lvl2pPr marL="1219170" lvl="1" indent="-3936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AutoNum type="alphaLcPeriod"/>
              <a:defRPr sz="1400"/>
            </a:lvl2pPr>
            <a:lvl3pPr marL="1828754" lvl="2" indent="-3936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50"/>
              <a:buAutoNum type="romanLcPeriod"/>
              <a:defRPr sz="1400"/>
            </a:lvl3pPr>
            <a:lvl4pPr marL="2438339" lvl="3" indent="-3936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50"/>
              <a:buAutoNum type="arabicPeriod"/>
              <a:defRPr sz="1400"/>
            </a:lvl4pPr>
            <a:lvl5pPr marL="3047924" lvl="4" indent="-3936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50"/>
              <a:buAutoNum type="alphaLcPeriod"/>
              <a:defRPr sz="1400"/>
            </a:lvl5pPr>
            <a:lvl6pPr marL="3657509" lvl="5" indent="-3936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50"/>
              <a:buAutoNum type="romanLcPeriod"/>
              <a:defRPr sz="1400"/>
            </a:lvl6pPr>
            <a:lvl7pPr marL="4267093" lvl="6" indent="-3936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50"/>
              <a:buAutoNum type="arabicPeriod"/>
              <a:defRPr sz="1400"/>
            </a:lvl7pPr>
            <a:lvl8pPr marL="4876678" lvl="7" indent="-3936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50"/>
              <a:buAutoNum type="alphaLcPeriod"/>
              <a:defRPr sz="1400"/>
            </a:lvl8pPr>
            <a:lvl9pPr marL="5486263" lvl="8" indent="-3936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050"/>
              <a:buAutoNum type="romanLcPeriod"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477577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022360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258A4F-8C04-3805-804B-A74A7D49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041399-FFBF-0308-0683-FBE04D624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5581E4-0763-6C10-3267-E4421A840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4000-146D-4895-99FD-CBCF273D96FF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659735-B088-6B5B-7DBB-5EFC53330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2D226B-CADE-6451-FA47-373CAEE7D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9BFD-93BC-496A-9F0A-A86B5C2D90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5325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885B6-A066-430C-382F-FD72CAAA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DAF44E-8C45-722D-8BD1-6ACE11E80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B8BF15-BDDF-D1B8-31B2-D79D05627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55DC06-65D3-2EBD-456A-ECE5D7A2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4000-146D-4895-99FD-CBCF273D96FF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84833B-3F81-7DCB-3C5C-45F3DDB85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4151BE-8160-6867-9C07-E39B70FA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9BFD-93BC-496A-9F0A-A86B5C2D90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55841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807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7952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2026451" y="1555317"/>
            <a:ext cx="3876800" cy="8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4133" b="1"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6288751" y="1555317"/>
            <a:ext cx="3876800" cy="8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4133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2026451" y="3933084"/>
            <a:ext cx="3876800" cy="1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6288751" y="3933084"/>
            <a:ext cx="3876800" cy="1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228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8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69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 rot="-220">
            <a:off x="2974200" y="2509585"/>
            <a:ext cx="6243600" cy="2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9721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518667" y="1273400"/>
            <a:ext cx="9154800" cy="43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256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1675200" y="1989351"/>
            <a:ext cx="8841600" cy="1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72067" y="3309851"/>
            <a:ext cx="6847600" cy="15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689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1968933" y="4296000"/>
            <a:ext cx="8254000" cy="18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4933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1152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20130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63008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5C1B98-6742-6169-DEB0-FEF4E9AF6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22139"/>
            <a:ext cx="9144000" cy="1378335"/>
          </a:xfrm>
        </p:spPr>
        <p:txBody>
          <a:bodyPr/>
          <a:lstStyle/>
          <a:p>
            <a:r>
              <a:rPr lang="ru-RU" sz="2400" dirty="0">
                <a:latin typeface="Book Antiqua" panose="02040602050305030304" pitchFamily="18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Отчёт по дисциплине:</a:t>
            </a:r>
          </a:p>
          <a:p>
            <a:r>
              <a:rPr lang="ru-RU" sz="2400" dirty="0">
                <a:latin typeface="Book Antiqua" panose="02040602050305030304" pitchFamily="18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«Введение в авиационную и ракетно-космическую технику»</a:t>
            </a:r>
          </a:p>
          <a:p>
            <a:r>
              <a:rPr lang="ru-RU" sz="2400" dirty="0">
                <a:latin typeface="Book Antiqua" panose="02040602050305030304" pitchFamily="18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Команда «Падение неизбежно»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62E46C-6206-CE84-048B-51B8DD3F8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503" y="2370908"/>
            <a:ext cx="10232994" cy="1058092"/>
          </a:xfrm>
        </p:spPr>
        <p:txBody>
          <a:bodyPr/>
          <a:lstStyle/>
          <a:p>
            <a:r>
              <a:rPr lang="ru-RU" sz="5400" dirty="0">
                <a:latin typeface="Constantia" panose="02030602050306030303" pitchFamily="18" charset="0"/>
              </a:rPr>
              <a:t>Вывод на орбиту ФГБ «Заря»</a:t>
            </a:r>
          </a:p>
        </p:txBody>
      </p:sp>
    </p:spTree>
    <p:extLst>
      <p:ext uri="{BB962C8B-B14F-4D97-AF65-F5344CB8AC3E}">
        <p14:creationId xmlns:p14="http://schemas.microsoft.com/office/powerpoint/2010/main" val="81668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9AE831-808B-4D9C-BD35-06D1D7739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13F3F0-41A9-5E76-94E6-A8734DAD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07" y="125429"/>
            <a:ext cx="3316550" cy="682439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>
                <a:solidFill>
                  <a:schemeClr val="tx2"/>
                </a:solidFill>
                <a:latin typeface="Constantia" panose="02030602050306030303" pitchFamily="18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326E6C-4EF4-15FA-9DAE-06D8BBC7E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474" y="807868"/>
            <a:ext cx="11771052" cy="3641646"/>
          </a:xfrm>
        </p:spPr>
        <p:txBody>
          <a:bodyPr/>
          <a:lstStyle/>
          <a:p>
            <a:pPr marL="139700" indent="0" algn="just">
              <a:lnSpc>
                <a:spcPct val="150000"/>
              </a:lnSpc>
              <a:buNone/>
            </a:pPr>
            <a:r>
              <a:rPr lang="ru-RU" sz="2000" b="1" dirty="0">
                <a:solidFill>
                  <a:schemeClr val="tx2"/>
                </a:solidFill>
                <a:latin typeface="Book Antiqua" panose="02040602050305030304" pitchFamily="18" charset="0"/>
              </a:rPr>
              <a:t>В ходе выполнения проекта все цели были достигнуты:</a:t>
            </a:r>
            <a:endParaRPr lang="en-US" sz="2000" b="1" dirty="0">
              <a:solidFill>
                <a:schemeClr val="tx2"/>
              </a:solidFill>
              <a:latin typeface="Book Antiqua" panose="02040602050305030304" pitchFamily="18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</a:pPr>
            <a:r>
              <a:rPr lang="ru-RU" sz="2000" b="1" dirty="0">
                <a:solidFill>
                  <a:schemeClr val="tx2"/>
                </a:solidFill>
                <a:latin typeface="Book Antiqua" panose="02040602050305030304" pitchFamily="18" charset="0"/>
              </a:rPr>
              <a:t>Составлены физические и математические модели</a:t>
            </a:r>
            <a:endParaRPr lang="en-US" sz="2000" b="1" dirty="0">
              <a:solidFill>
                <a:schemeClr val="tx2"/>
              </a:solidFill>
              <a:latin typeface="Book Antiqua" panose="02040602050305030304" pitchFamily="18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</a:pPr>
            <a:r>
              <a:rPr lang="ru-RU" sz="2000" b="1" dirty="0">
                <a:solidFill>
                  <a:schemeClr val="tx2"/>
                </a:solidFill>
                <a:latin typeface="Book Antiqua" panose="02040602050305030304" pitchFamily="18" charset="0"/>
              </a:rPr>
              <a:t>Произведён расчёт математической модели</a:t>
            </a:r>
            <a:r>
              <a:rPr lang="en-US" sz="2000" b="1" dirty="0">
                <a:solidFill>
                  <a:schemeClr val="tx2"/>
                </a:solidFill>
                <a:latin typeface="Book Antiqua" panose="02040602050305030304" pitchFamily="18" charset="0"/>
              </a:rPr>
              <a:t> </a:t>
            </a:r>
            <a:r>
              <a:rPr lang="ru-RU" sz="2000" b="1" dirty="0">
                <a:solidFill>
                  <a:schemeClr val="tx2"/>
                </a:solidFill>
                <a:latin typeface="Book Antiqua" panose="02040602050305030304" pitchFamily="18" charset="0"/>
              </a:rPr>
              <a:t>с помощью языка программирования </a:t>
            </a:r>
            <a:r>
              <a:rPr lang="en-US" sz="2000" b="1" dirty="0">
                <a:solidFill>
                  <a:schemeClr val="tx2"/>
                </a:solidFill>
                <a:latin typeface="Book Antiqua" panose="02040602050305030304" pitchFamily="18" charset="0"/>
              </a:rPr>
              <a:t>Python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</a:pPr>
            <a:r>
              <a:rPr lang="ru-RU" sz="2000" b="1" dirty="0">
                <a:solidFill>
                  <a:schemeClr val="tx2"/>
                </a:solidFill>
                <a:latin typeface="Book Antiqua" panose="02040602050305030304" pitchFamily="18" charset="0"/>
              </a:rPr>
              <a:t>Проведена симуляция полёта в </a:t>
            </a:r>
            <a:r>
              <a:rPr lang="en-US" sz="2000" b="1" dirty="0">
                <a:solidFill>
                  <a:schemeClr val="tx2"/>
                </a:solidFill>
                <a:latin typeface="Book Antiqua" panose="02040602050305030304" pitchFamily="18" charset="0"/>
              </a:rPr>
              <a:t>Kerbal Space Program</a:t>
            </a:r>
            <a:endParaRPr lang="ru-RU" sz="2000" b="1" dirty="0">
              <a:solidFill>
                <a:schemeClr val="tx2"/>
              </a:solidFill>
              <a:latin typeface="Book Antiqua" panose="02040602050305030304" pitchFamily="18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</a:pPr>
            <a:r>
              <a:rPr lang="ru-RU" sz="2000" b="1" dirty="0">
                <a:solidFill>
                  <a:schemeClr val="tx2"/>
                </a:solidFill>
                <a:latin typeface="Book Antiqua" panose="02040602050305030304" pitchFamily="18" charset="0"/>
              </a:rPr>
              <a:t>Были составлены графики сравнения симуляции и расчётов, которые показали, что расчёт математической модели оказался успешным</a:t>
            </a:r>
          </a:p>
          <a:p>
            <a:pPr marL="139700" indent="0">
              <a:buNone/>
            </a:pPr>
            <a:endParaRPr lang="ru-RU" sz="1800" dirty="0">
              <a:solidFill>
                <a:schemeClr val="tx2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0790FE-A688-E80A-CF04-E39485C8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19" y="125429"/>
            <a:ext cx="2206841" cy="673562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latin typeface="Constantia" panose="02030602050306030303" pitchFamily="18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735653-D64C-54C9-C577-A49FCD974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18" y="962719"/>
            <a:ext cx="10862569" cy="4736745"/>
          </a:xfrm>
        </p:spPr>
        <p:txBody>
          <a:bodyPr>
            <a:norm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Book Antiqua" panose="02040602050305030304" pitchFamily="18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Цель проекта: Спроектировать вывод на орбиту функционального грузового блока «Заря».</a:t>
            </a:r>
          </a:p>
          <a:p>
            <a:pPr indent="0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Book Antiqua" panose="02040602050305030304" pitchFamily="18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Задачи: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none" strike="noStrike" dirty="0">
                <a:effectLst/>
                <a:latin typeface="Book Antiqua" panose="02040602050305030304" pitchFamily="18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Изучение информации о полёте блока «Заря».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none" strike="noStrike" dirty="0">
                <a:effectLst/>
                <a:latin typeface="Book Antiqua" panose="02040602050305030304" pitchFamily="18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Составление математической и физической модели полета.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none" strike="noStrike" dirty="0">
                <a:effectLst/>
                <a:latin typeface="Book Antiqua" panose="02040602050305030304" pitchFamily="18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Проведение расчетов математической модели с помощью Python.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none" strike="noStrike" dirty="0">
                <a:effectLst/>
                <a:latin typeface="Book Antiqua" panose="02040602050305030304" pitchFamily="18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Создание аналогичной модели в игре «Kerbal Space Program» (KSP).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none" strike="noStrike" dirty="0">
                <a:effectLst/>
                <a:latin typeface="Book Antiqua" panose="02040602050305030304" pitchFamily="18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Сравнение и анализ результатов расчётов и моделирования.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none" strike="noStrike" dirty="0">
                <a:effectLst/>
                <a:latin typeface="Book Antiqua" panose="02040602050305030304" pitchFamily="18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Подведение итогов.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1993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22684-8207-533C-3EA6-7064EAD9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5" y="158635"/>
            <a:ext cx="3908395" cy="604845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>
                <a:solidFill>
                  <a:schemeClr val="tx2"/>
                </a:solidFill>
                <a:latin typeface="Constantia" panose="02030602050306030303" pitchFamily="18" charset="0"/>
              </a:rPr>
              <a:t>Описание миссии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E1D5E9-5833-947A-B137-1311B28E4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355" y="1021977"/>
            <a:ext cx="5257800" cy="247301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000" dirty="0">
                <a:solidFill>
                  <a:schemeClr val="tx2"/>
                </a:solidFill>
                <a:effectLst/>
                <a:latin typeface="Book Antiqua" panose="02040602050305030304" pitchFamily="18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Функционально-грузовой блок “Заря” - первый элемент МКС, разработанный Центром им. М.В. Хруничева и запущенный на околоземную орбиту 20 ноября 1998 года в 6:40 (UTC) с космодрома Байконур. Ракетой-носителем являлась “Протон-К”.</a:t>
            </a:r>
            <a:endParaRPr lang="ru-RU" sz="2000" dirty="0">
              <a:solidFill>
                <a:schemeClr val="tx2"/>
              </a:solidFill>
              <a:latin typeface="Book Antiqua" panose="02040602050305030304" pitchFamily="18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2B1D77EA-D6D7-5D04-776C-28FD9548B1F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796317" y="580955"/>
            <a:ext cx="4391079" cy="247301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30" name="Picture 6" descr="Ракета-носитель &quot;Протон-М&quot; стартовала с космодрома Байконур - ВПК.name">
            <a:extLst>
              <a:ext uri="{FF2B5EF4-FFF2-40B4-BE49-F238E27FC236}">
                <a16:creationId xmlns:a16="http://schemas.microsoft.com/office/drawing/2014/main" id="{81C96174-1D17-46A5-79D6-425D5019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021" y="3664089"/>
            <a:ext cx="4368727" cy="2473012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CE82AE-7C9C-8147-D4F2-526DBE48B523}"/>
              </a:ext>
            </a:extLst>
          </p:cNvPr>
          <p:cNvSpPr txBox="1"/>
          <p:nvPr/>
        </p:nvSpPr>
        <p:spPr>
          <a:xfrm>
            <a:off x="8444936" y="3121223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Book Antiqua" panose="02040602050305030304" pitchFamily="18" charset="0"/>
              </a:rPr>
              <a:t>ФГБ «Заря»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0762F-3EFA-9F93-E079-D93E2226C2C5}"/>
              </a:ext>
            </a:extLst>
          </p:cNvPr>
          <p:cNvSpPr txBox="1"/>
          <p:nvPr/>
        </p:nvSpPr>
        <p:spPr>
          <a:xfrm>
            <a:off x="7708356" y="6218301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Book Antiqua" panose="02040602050305030304" pitchFamily="18" charset="0"/>
              </a:rPr>
              <a:t>Ракета-носитель «Протон-К»</a:t>
            </a:r>
          </a:p>
        </p:txBody>
      </p:sp>
    </p:spTree>
    <p:extLst>
      <p:ext uri="{BB962C8B-B14F-4D97-AF65-F5344CB8AC3E}">
        <p14:creationId xmlns:p14="http://schemas.microsoft.com/office/powerpoint/2010/main" val="14349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683B98-07C4-EC4D-5F8B-445697179130}"/>
              </a:ext>
            </a:extLst>
          </p:cNvPr>
          <p:cNvSpPr/>
          <p:nvPr/>
        </p:nvSpPr>
        <p:spPr>
          <a:xfrm>
            <a:off x="390616" y="958788"/>
            <a:ext cx="4358937" cy="4056303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1A72538-281E-66DD-C97E-F6CBF10FE595}"/>
              </a:ext>
            </a:extLst>
          </p:cNvPr>
          <p:cNvSpPr/>
          <p:nvPr/>
        </p:nvSpPr>
        <p:spPr>
          <a:xfrm>
            <a:off x="2022998" y="5168953"/>
            <a:ext cx="8351299" cy="1460515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557773-CEA3-D7F2-292A-B8458E0ED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53" y="107673"/>
            <a:ext cx="9184690" cy="851116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Constantia" panose="02030602050306030303" pitchFamily="18" charset="0"/>
              </a:rPr>
              <a:t>Физическая и математическая модели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0983B21-1705-3733-6E93-816FC604FDDD}"/>
              </a:ext>
            </a:extLst>
          </p:cNvPr>
          <p:cNvSpPr/>
          <p:nvPr/>
        </p:nvSpPr>
        <p:spPr>
          <a:xfrm>
            <a:off x="7116931" y="953445"/>
            <a:ext cx="4536489" cy="4056303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C6D6A3-87A6-0552-9FD3-42040E62A8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17702" y="5469761"/>
                <a:ext cx="8556595" cy="1215124"/>
              </a:xfrm>
            </p:spPr>
            <p:txBody>
              <a:bodyPr>
                <a:noAutofit/>
              </a:bodyPr>
              <a:lstStyle/>
              <a:p>
                <a:pPr indent="0"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{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ⅆ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𝑡</m:t>
                          </m:r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𝑘𝑡</m:t>
                          </m:r>
                        </m:den>
                      </m:f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𝐹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𝑝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𝑆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𝑐𝑜𝑠𝑎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{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ⅆ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𝑡</m:t>
                          </m:r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𝑘𝑡</m:t>
                          </m:r>
                        </m:den>
                      </m:f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𝐹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𝑝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𝑆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𝑠𝑖𝑛𝑎</m:t>
                      </m:r>
                    </m:oMath>
                  </m:oMathPara>
                </a14:m>
                <a:endParaRPr lang="ru-RU" sz="1800" dirty="0">
                  <a:effectLst/>
                  <a:latin typeface="Book Antiqua" panose="02040602050305030304" pitchFamily="18" charset="0"/>
                  <a:ea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C6D6A3-87A6-0552-9FD3-42040E62A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17702" y="5469761"/>
                <a:ext cx="8556595" cy="121512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BE903D4-93DF-A943-D242-BFC00C563FFB}"/>
              </a:ext>
            </a:extLst>
          </p:cNvPr>
          <p:cNvSpPr txBox="1"/>
          <p:nvPr/>
        </p:nvSpPr>
        <p:spPr>
          <a:xfrm>
            <a:off x="2806822" y="5126712"/>
            <a:ext cx="657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2"/>
                </a:solidFill>
                <a:latin typeface="Book Antiqua" panose="02040602050305030304" pitchFamily="18" charset="0"/>
              </a:rPr>
              <a:t>Система дифференциальных уравнений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748A2A-D8FF-04FA-1E30-2A71999D16B3}"/>
                  </a:ext>
                </a:extLst>
              </p:cNvPr>
              <p:cNvSpPr txBox="1"/>
              <p:nvPr/>
            </p:nvSpPr>
            <p:spPr>
              <a:xfrm>
                <a:off x="399495" y="958789"/>
                <a:ext cx="3764131" cy="3257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9850" indent="0">
                  <a:buNone/>
                </a:pPr>
                <a:r>
                  <a:rPr lang="ru-RU" sz="1800" dirty="0">
                    <a:solidFill>
                      <a:schemeClr val="bg2"/>
                    </a:solidFill>
                    <a:latin typeface="Book Antiqua" panose="0204060205030503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Второй закон Ньютона</a:t>
                </a:r>
                <a:r>
                  <a:rPr lang="en-US" sz="1800" dirty="0">
                    <a:solidFill>
                      <a:schemeClr val="bg2"/>
                    </a:solidFill>
                    <a:latin typeface="Book Antiqua" panose="0204060205030503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</a:t>
                </a:r>
                <a:r>
                  <a:rPr lang="ru-RU" sz="1800" dirty="0">
                    <a:solidFill>
                      <a:schemeClr val="bg2"/>
                    </a:solidFill>
                    <a:latin typeface="Book Antiqua" panose="0204060205030503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               </a:t>
                </a:r>
                <a:endParaRPr lang="en-US" sz="1800" i="1" dirty="0">
                  <a:solidFill>
                    <a:schemeClr val="bg2"/>
                  </a:solidFill>
                  <a:effectLst/>
                  <a:latin typeface="Book Antiqua" panose="020406020503050303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698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800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𝐹</m:t>
                      </m:r>
                      <m:r>
                        <a:rPr lang="ru-RU" sz="1800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тяги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ru-RU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𝑚𝑎</m:t>
                      </m:r>
                    </m:oMath>
                  </m:oMathPara>
                </a14:m>
                <a:endParaRPr lang="en-US" sz="1800" dirty="0">
                  <a:solidFill>
                    <a:schemeClr val="bg2"/>
                  </a:solidFill>
                  <a:effectLst/>
                  <a:latin typeface="Book Antiqua" panose="0204060205030503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9850" indent="0">
                  <a:buNone/>
                </a:pPr>
                <a:endParaRPr lang="en-US" sz="1800" dirty="0">
                  <a:solidFill>
                    <a:schemeClr val="bg2"/>
                  </a:solidFill>
                  <a:latin typeface="Book Antiqua" panose="02040602050305030304" pitchFamily="18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marL="69850" indent="0">
                  <a:buNone/>
                </a:pPr>
                <a:r>
                  <a:rPr lang="ru-RU" sz="1800" dirty="0">
                    <a:solidFill>
                      <a:schemeClr val="bg2"/>
                    </a:solidFill>
                    <a:latin typeface="Book Antiqua" panose="0204060205030503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Коэффициент расхода массы</a:t>
                </a:r>
                <a:r>
                  <a:rPr lang="en-US" sz="1800" dirty="0">
                    <a:solidFill>
                      <a:schemeClr val="bg2"/>
                    </a:solidFill>
                    <a:latin typeface="Book Antiqua" panose="0204060205030503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698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𝑘</m:t>
                      </m:r>
                      <m:r>
                        <a:rPr lang="ru-RU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  −  </m:t>
                          </m:r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1800" dirty="0">
                  <a:solidFill>
                    <a:schemeClr val="bg2"/>
                  </a:solidFill>
                  <a:latin typeface="Book Antiqua" panose="02040602050305030304" pitchFamily="18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marL="69850" indent="0">
                  <a:buNone/>
                </a:pPr>
                <a:r>
                  <a:rPr lang="ru-RU" sz="1800" dirty="0">
                    <a:solidFill>
                      <a:schemeClr val="bg2"/>
                    </a:solidFill>
                    <a:latin typeface="Book Antiqua" panose="0204060205030503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Уравнение расхода массы</a:t>
                </a:r>
                <a:r>
                  <a:rPr lang="en-US" sz="1800" dirty="0">
                    <a:solidFill>
                      <a:schemeClr val="bg2"/>
                    </a:solidFill>
                    <a:latin typeface="Book Antiqua" panose="0204060205030503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</a:t>
                </a:r>
                <a:endParaRPr lang="ru-RU" sz="1800" dirty="0">
                  <a:solidFill>
                    <a:schemeClr val="bg2"/>
                  </a:solidFill>
                  <a:latin typeface="Book Antiqua" panose="02040602050305030304" pitchFamily="18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marL="698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= </m:t>
                          </m:r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𝑘𝑡</m:t>
                      </m:r>
                    </m:oMath>
                  </m:oMathPara>
                </a14:m>
                <a:endParaRPr lang="ru-RU" sz="1800" i="1" dirty="0">
                  <a:solidFill>
                    <a:schemeClr val="bg2"/>
                  </a:solidFill>
                  <a:effectLst/>
                  <a:latin typeface="Book Antiqua" panose="0204060205030503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9850" indent="0">
                  <a:buNone/>
                </a:pPr>
                <a:endParaRPr lang="ru-RU" sz="1800" dirty="0">
                  <a:solidFill>
                    <a:schemeClr val="bg2"/>
                  </a:solidFill>
                  <a:latin typeface="Book Antiqua" panose="0204060205030503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9850" indent="0">
                  <a:buNone/>
                </a:pPr>
                <a:r>
                  <a:rPr lang="ru-RU" sz="1800" dirty="0">
                    <a:solidFill>
                      <a:schemeClr val="bg2"/>
                    </a:solidFill>
                    <a:latin typeface="Book Antiqua" panose="0204060205030503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Сила сопротивления воздуха</a:t>
                </a:r>
                <a:r>
                  <a:rPr lang="en-US" sz="1800" dirty="0">
                    <a:solidFill>
                      <a:schemeClr val="bg2"/>
                    </a:solidFill>
                    <a:latin typeface="Book Antiqua" panose="0204060205030503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800" dirty="0">
                  <a:solidFill>
                    <a:schemeClr val="bg2"/>
                  </a:solidFill>
                  <a:latin typeface="Book Antiqua" panose="0204060205030503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985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сопр</m:t>
                        </m:r>
                      </m:sub>
                    </m:sSub>
                    <m:r>
                      <a:rPr lang="ru-RU" sz="18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ru-RU" sz="18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𝐹</m:t>
                        </m:r>
                      </m:sub>
                    </m:sSub>
                    <m:f>
                      <m:fPr>
                        <m:ctrlPr>
                          <a:rPr lang="ru-RU" sz="18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𝜌</m:t>
                        </m:r>
                        <m:sSup>
                          <m:sSupPr>
                            <m:ctrlPr>
                              <a:rPr lang="ru-RU" sz="18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ru-RU" sz="18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18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ru-RU" sz="18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ru-RU" sz="18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sz="1800" dirty="0">
                  <a:solidFill>
                    <a:schemeClr val="bg2"/>
                  </a:solidFill>
                  <a:effectLst/>
                  <a:latin typeface="Book Antiqua" panose="0204060205030503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748A2A-D8FF-04FA-1E30-2A71999D1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95" y="958789"/>
                <a:ext cx="3764131" cy="3257238"/>
              </a:xfrm>
              <a:prstGeom prst="rect">
                <a:avLst/>
              </a:prstGeom>
              <a:blipFill>
                <a:blip r:embed="rId3"/>
                <a:stretch>
                  <a:fillRect t="-7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CC7D16-67FA-A0D7-4584-DDE6D4CB2CB3}"/>
                  </a:ext>
                </a:extLst>
              </p:cNvPr>
              <p:cNvSpPr txBox="1"/>
              <p:nvPr/>
            </p:nvSpPr>
            <p:spPr>
              <a:xfrm>
                <a:off x="7116931" y="958789"/>
                <a:ext cx="4536489" cy="4056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1800" dirty="0">
                    <a:solidFill>
                      <a:schemeClr val="bg2"/>
                    </a:solidFill>
                    <a:latin typeface="Book Antiqua" panose="02040602050305030304" pitchFamily="18" charset="0"/>
                  </a:rPr>
                  <a:t>Уравнение Мещерского</a:t>
                </a:r>
                <a:r>
                  <a:rPr lang="en-US" sz="1800" dirty="0">
                    <a:solidFill>
                      <a:schemeClr val="bg2"/>
                    </a:solidFill>
                    <a:latin typeface="Book Antiqua" panose="02040602050305030304" pitchFamily="18" charset="0"/>
                  </a:rPr>
                  <a:t>:</a:t>
                </a:r>
                <a:endParaRPr lang="ru-RU" sz="1800" dirty="0">
                  <a:solidFill>
                    <a:schemeClr val="bg2"/>
                  </a:solidFill>
                  <a:latin typeface="Book Antiqua" panose="020406020503050303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𝑀</m:t>
                      </m:r>
                      <m:d>
                        <m:dPr>
                          <m:ctrlP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𝑑𝑣</m:t>
                          </m:r>
                        </m:num>
                        <m:den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𝑑𝑡</m:t>
                          </m:r>
                        </m:den>
                      </m:f>
                      <m:r>
                        <a:rPr lang="ru-RU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𝑢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𝑑𝑡</m:t>
                          </m:r>
                        </m:den>
                      </m:f>
                      <m:r>
                        <a:rPr lang="ru-RU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𝑢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𝑑𝑡</m:t>
                          </m:r>
                        </m:den>
                      </m:f>
                      <m:r>
                        <a:rPr lang="ru-RU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ru-RU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𝐹</m:t>
                      </m:r>
                    </m:oMath>
                  </m:oMathPara>
                </a14:m>
                <a:endParaRPr lang="ru-RU" sz="1800" dirty="0">
                  <a:solidFill>
                    <a:schemeClr val="bg2"/>
                  </a:solidFill>
                  <a:latin typeface="Book Antiqua" panose="02040602050305030304" pitchFamily="18" charset="0"/>
                </a:endParaRPr>
              </a:p>
              <a:p>
                <a:pPr algn="r"/>
                <a:r>
                  <a:rPr lang="ru-RU" sz="1800" dirty="0">
                    <a:solidFill>
                      <a:schemeClr val="bg2"/>
                    </a:solidFill>
                    <a:latin typeface="Book Antiqua" panose="02040602050305030304" pitchFamily="18" charset="0"/>
                  </a:rPr>
                  <a:t>Уравнение Циолковского</a:t>
                </a:r>
                <a:r>
                  <a:rPr lang="en-US" sz="1800" dirty="0">
                    <a:solidFill>
                      <a:schemeClr val="bg2"/>
                    </a:solidFill>
                    <a:latin typeface="Book Antiqua" panose="02040602050305030304" pitchFamily="18" charset="0"/>
                  </a:rPr>
                  <a:t>:</a:t>
                </a:r>
                <a:endParaRPr lang="ru-RU" sz="1800" dirty="0">
                  <a:solidFill>
                    <a:schemeClr val="bg2"/>
                  </a:solidFill>
                  <a:latin typeface="Book Antiqua" panose="020406020503050303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𝛥</m:t>
                      </m:r>
                      <m:r>
                        <a:rPr lang="ru-RU" sz="1800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𝑉</m:t>
                      </m:r>
                      <m:r>
                        <a:rPr lang="ru-RU" sz="1800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𝑙𝑛</m:t>
                      </m:r>
                      <m:d>
                        <m:dPr>
                          <m:ctrlP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bg2"/>
                  </a:solidFill>
                  <a:effectLst/>
                  <a:latin typeface="Book Antiqua" panose="02040602050305030304" pitchFamily="18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 algn="r">
                  <a:lnSpc>
                    <a:spcPct val="150000"/>
                  </a:lnSpc>
                </a:pPr>
                <a:r>
                  <a:rPr lang="ru-RU" sz="1800" u="none" strike="noStrike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Изменение плотности воздуха по высоте</a:t>
                </a:r>
                <a:r>
                  <a:rPr lang="en-US" sz="1800" u="none" strike="noStrike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</a:t>
                </a:r>
                <a:endParaRPr lang="ru-RU" sz="1800" u="none" strike="noStrike" dirty="0">
                  <a:solidFill>
                    <a:schemeClr val="bg2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𝜌</m:t>
                      </m:r>
                      <m:d>
                        <m:dPr>
                          <m:ctrlPr>
                            <a:rPr lang="ru-RU" sz="2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lang="ru-RU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⋅</m:t>
                      </m:r>
                      <m:r>
                        <a:rPr lang="ru-RU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ru-RU" sz="2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  <m: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  <m: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  <m: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1800" dirty="0">
                  <a:solidFill>
                    <a:schemeClr val="bg2"/>
                  </a:solidFill>
                  <a:effectLst/>
                  <a:latin typeface="Book Antiqua" panose="02040602050305030304" pitchFamily="18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 algn="r">
                  <a:lnSpc>
                    <a:spcPct val="150000"/>
                  </a:lnSpc>
                </a:pPr>
                <a:r>
                  <a:rPr lang="ru-RU" sz="1800" u="none" strike="noStrike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Сила тяги:</a:t>
                </a:r>
                <a:endParaRPr lang="en-US" sz="1800" u="none" strike="noStrike" dirty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lvl="0" algn="r">
                  <a:lnSpc>
                    <a:spcPct val="150000"/>
                  </a:lnSpc>
                </a:pPr>
                <a:r>
                  <a:rPr lang="ru-RU" sz="1800" u="none" strike="noStrike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u="none" strike="noStrike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sz="1800" i="1" u="none" strike="noStrike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ru-RU" sz="1800" i="1" u="none" strike="noStrike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тяги</m:t>
                        </m:r>
                      </m:sub>
                    </m:sSub>
                    <m:r>
                      <a:rPr lang="ru-RU" sz="1800" i="1" u="none" strike="noStrike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</a:rPr>
                      <m:t>={−</m:t>
                    </m:r>
                    <m:sSub>
                      <m:sSubPr>
                        <m:ctrlPr>
                          <a:rPr lang="ru-RU" sz="1800" i="1" u="none" strike="noStrike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u-RU" sz="1800" i="1" u="none" strike="noStrike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ru-RU" sz="1800" i="1" u="none" strike="noStrike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u-RU" sz="1800" i="1" u="none" strike="noStrike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𝑒</m:t>
                            </m:r>
                            <m:r>
                              <a:rPr lang="ru-RU" sz="1800" i="1" u="none" strike="noStrike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  <m:sub/>
                    </m:sSub>
                    <m:sSub>
                      <m:sSubPr>
                        <m:ctrlPr>
                          <a:rPr lang="ru-RU" sz="1800" i="1" u="none" strike="noStrike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sz="1800" i="1" u="none" strike="noStrike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𝑘</m:t>
                        </m:r>
                      </m:e>
                      <m:sub>
                        <m:r>
                          <a:rPr lang="ru-RU" sz="1800" i="1" u="none" strike="noStrike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ru-RU" sz="1800" i="1" u="none" strike="noStrike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</a:rPr>
                      <m:t>,</m:t>
                    </m:r>
                    <m:r>
                      <a:rPr lang="ru-RU" sz="1800" i="1" u="none" strike="noStrike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</a:rPr>
                      <m:t>𝑡</m:t>
                    </m:r>
                    <m:r>
                      <a:rPr lang="ru-RU" sz="1800" i="1" u="none" strike="noStrike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</a:rPr>
                      <m:t>&lt;</m:t>
                    </m:r>
                    <m:r>
                      <a:rPr lang="ru-RU" sz="1800" i="1" u="none" strike="noStrike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</a:rPr>
                      <m:t>𝑡</m:t>
                    </m:r>
                    <m:r>
                      <a:rPr lang="ru-RU" sz="1800" i="1" u="none" strike="noStrike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</a:rPr>
                      <m:t>1,</m:t>
                    </m:r>
                  </m:oMath>
                </a14:m>
                <a:endParaRPr lang="ru-RU" sz="1800" u="none" strike="noStrike" dirty="0">
                  <a:solidFill>
                    <a:schemeClr val="bg2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{−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  <m:r>
                                <a:rPr lang="ru-RU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  <m:sub/>
                      </m:sSub>
                      <m:sSub>
                        <m:sSubPr>
                          <m:ctrlPr>
                            <a:rPr lang="ru-RU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ru-RU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1≤</m:t>
                      </m:r>
                      <m:r>
                        <a:rPr lang="ru-RU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ru-RU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&lt;</m:t>
                      </m:r>
                      <m:r>
                        <a:rPr lang="ru-RU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ru-RU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2</m:t>
                      </m:r>
                    </m:oMath>
                  </m:oMathPara>
                </a14:m>
                <a:endParaRPr lang="ru-RU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CC7D16-67FA-A0D7-4584-DDE6D4CB2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931" y="958789"/>
                <a:ext cx="4536489" cy="4056303"/>
              </a:xfrm>
              <a:prstGeom prst="rect">
                <a:avLst/>
              </a:prstGeom>
              <a:blipFill>
                <a:blip r:embed="rId4"/>
                <a:stretch>
                  <a:fillRect t="-601" r="-10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49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3" grpId="0" build="p"/>
      <p:bldP spid="4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798A36-1911-445C-DE1D-C266D395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43" y="133164"/>
            <a:ext cx="10821879" cy="648071"/>
          </a:xfrm>
        </p:spPr>
        <p:txBody>
          <a:bodyPr>
            <a:noAutofit/>
          </a:bodyPr>
          <a:lstStyle/>
          <a:p>
            <a:r>
              <a:rPr lang="ru-RU" dirty="0">
                <a:latin typeface="Constantia" panose="02030602050306030303" pitchFamily="18" charset="0"/>
              </a:rPr>
              <a:t>Программная реализация</a:t>
            </a:r>
            <a:r>
              <a:rPr lang="en-US" dirty="0">
                <a:latin typeface="Constantia" panose="02030602050306030303" pitchFamily="18" charset="0"/>
              </a:rPr>
              <a:t> </a:t>
            </a:r>
            <a:r>
              <a:rPr lang="ru-RU" dirty="0">
                <a:latin typeface="Constantia" panose="02030602050306030303" pitchFamily="18" charset="0"/>
              </a:rPr>
              <a:t>математической модели</a:t>
            </a:r>
          </a:p>
        </p:txBody>
      </p:sp>
      <p:pic>
        <p:nvPicPr>
          <p:cNvPr id="3" name="Изображение1">
            <a:extLst>
              <a:ext uri="{FF2B5EF4-FFF2-40B4-BE49-F238E27FC236}">
                <a16:creationId xmlns:a16="http://schemas.microsoft.com/office/drawing/2014/main" id="{5DB2EC1D-589D-9727-A1A0-1A9419BC4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917" y="1095652"/>
            <a:ext cx="4706237" cy="5005526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698BF7-1943-DA55-B5EA-8A380E768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992848" y="781235"/>
            <a:ext cx="4190260" cy="3431475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E5575C-B613-B767-0E4E-19FF6E618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620970" y="4307284"/>
            <a:ext cx="4934013" cy="2417552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5764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D3170A-DD8D-E697-DA38-5B16C4F4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52" y="124288"/>
            <a:ext cx="7025828" cy="656948"/>
          </a:xfrm>
        </p:spPr>
        <p:txBody>
          <a:bodyPr>
            <a:noAutofit/>
          </a:bodyPr>
          <a:lstStyle/>
          <a:p>
            <a:r>
              <a:rPr lang="ru-RU" sz="3600" dirty="0">
                <a:latin typeface="Constantia" panose="02030602050306030303" pitchFamily="18" charset="0"/>
              </a:rPr>
              <a:t>Программная реализация </a:t>
            </a:r>
            <a:r>
              <a:rPr lang="en-US" dirty="0">
                <a:latin typeface="Constantia" panose="02030602050306030303" pitchFamily="18" charset="0"/>
              </a:rPr>
              <a:t>KSP</a:t>
            </a:r>
            <a:endParaRPr lang="ru-RU" dirty="0">
              <a:latin typeface="Constantia" panose="02030602050306030303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81A572-0166-6A77-BEFE-3EBA5F9E3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52" y="1307237"/>
            <a:ext cx="6131416" cy="4243526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604C63-9BA6-A19B-B3FD-A5819B094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601" y="1296104"/>
            <a:ext cx="5461655" cy="4254659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3725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517A94-B01E-D6A9-0B2B-AC6C3DC90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925" y="0"/>
            <a:ext cx="2402150" cy="678378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solidFill>
                  <a:schemeClr val="tx2"/>
                </a:solidFill>
                <a:latin typeface="Constantia" panose="02030602050306030303" pitchFamily="18" charset="0"/>
              </a:rPr>
              <a:t>Графики </a:t>
            </a: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3795F96B-16B0-77AF-35A5-40300B60BC38}"/>
              </a:ext>
            </a:extLst>
          </p:cNvPr>
          <p:cNvPicPr/>
          <p:nvPr/>
        </p:nvPicPr>
        <p:blipFill>
          <a:blip r:embed="rId2"/>
          <a:srcRect r="49169" b="63893"/>
          <a:stretch>
            <a:fillRect/>
          </a:stretch>
        </p:blipFill>
        <p:spPr>
          <a:xfrm>
            <a:off x="410426" y="905524"/>
            <a:ext cx="3990944" cy="282476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image2.png">
            <a:extLst>
              <a:ext uri="{FF2B5EF4-FFF2-40B4-BE49-F238E27FC236}">
                <a16:creationId xmlns:a16="http://schemas.microsoft.com/office/drawing/2014/main" id="{845B4B4C-9BFD-8AC9-BCE8-EC261E42CE53}"/>
              </a:ext>
            </a:extLst>
          </p:cNvPr>
          <p:cNvPicPr/>
          <p:nvPr/>
        </p:nvPicPr>
        <p:blipFill>
          <a:blip r:embed="rId2"/>
          <a:srcRect l="50498" b="64059"/>
          <a:stretch>
            <a:fillRect/>
          </a:stretch>
        </p:blipFill>
        <p:spPr>
          <a:xfrm>
            <a:off x="410426" y="3852910"/>
            <a:ext cx="3990945" cy="282476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A462D4-28F0-85A1-0F8C-25B7BFCE6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944033" y="905524"/>
            <a:ext cx="4837541" cy="5776224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7282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07DD9D-49D6-C700-4B11-AA6C2A146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97059-0357-D6B8-EECE-DF17B44D9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232" y="107303"/>
            <a:ext cx="5155535" cy="662782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solidFill>
                  <a:schemeClr val="tx2"/>
                </a:solidFill>
                <a:latin typeface="Constantia" panose="02030602050306030303" pitchFamily="18" charset="0"/>
              </a:rPr>
              <a:t>Симуляция полёта в </a:t>
            </a:r>
            <a:r>
              <a:rPr lang="en-US" sz="3600" dirty="0">
                <a:solidFill>
                  <a:schemeClr val="tx2"/>
                </a:solidFill>
                <a:latin typeface="Constantia" panose="02030602050306030303" pitchFamily="18" charset="0"/>
              </a:rPr>
              <a:t>KSP</a:t>
            </a:r>
            <a:endParaRPr lang="ru-RU" sz="3600" dirty="0">
              <a:solidFill>
                <a:schemeClr val="tx2"/>
              </a:solidFill>
              <a:latin typeface="Constantia" panose="02030602050306030303" pitchFamily="18" charset="0"/>
            </a:endParaRPr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133AD594-A8E2-08C4-6639-F1AF40AEEF7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88191" y="969130"/>
            <a:ext cx="4192709" cy="2359996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5" name="image4.png">
            <a:extLst>
              <a:ext uri="{FF2B5EF4-FFF2-40B4-BE49-F238E27FC236}">
                <a16:creationId xmlns:a16="http://schemas.microsoft.com/office/drawing/2014/main" id="{FB4B85B9-2CC0-3F16-0E19-034CF96BEF4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111100" y="969130"/>
            <a:ext cx="4192709" cy="2359996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6" name="image6.png">
            <a:extLst>
              <a:ext uri="{FF2B5EF4-FFF2-40B4-BE49-F238E27FC236}">
                <a16:creationId xmlns:a16="http://schemas.microsoft.com/office/drawing/2014/main" id="{EFC5BD4B-2053-3835-F09B-B94908C07D41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88191" y="3961660"/>
            <a:ext cx="4192709" cy="2359996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image5.png">
            <a:extLst>
              <a:ext uri="{FF2B5EF4-FFF2-40B4-BE49-F238E27FC236}">
                <a16:creationId xmlns:a16="http://schemas.microsoft.com/office/drawing/2014/main" id="{BDA9AC07-8C67-A2EC-7834-C7A95938BE2C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111100" y="3961660"/>
            <a:ext cx="4192710" cy="2359996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D27965-3E7D-334A-CD78-830C8993088D}"/>
              </a:ext>
            </a:extLst>
          </p:cNvPr>
          <p:cNvSpPr txBox="1"/>
          <p:nvPr/>
        </p:nvSpPr>
        <p:spPr>
          <a:xfrm>
            <a:off x="2451097" y="3429000"/>
            <a:ext cx="1274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Book Antiqua" panose="02040602050305030304" pitchFamily="18" charset="0"/>
              </a:rPr>
              <a:t>Взлёт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7F1F9-F797-0113-A963-038340CB4A2A}"/>
              </a:ext>
            </a:extLst>
          </p:cNvPr>
          <p:cNvSpPr txBox="1"/>
          <p:nvPr/>
        </p:nvSpPr>
        <p:spPr>
          <a:xfrm>
            <a:off x="7755955" y="3429000"/>
            <a:ext cx="2902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Book Antiqua" panose="02040602050305030304" pitchFamily="18" charset="0"/>
              </a:rPr>
              <a:t>Отстыковка первой ступени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ACDABE-0B46-324B-CFD6-8D54580036AE}"/>
              </a:ext>
            </a:extLst>
          </p:cNvPr>
          <p:cNvSpPr txBox="1"/>
          <p:nvPr/>
        </p:nvSpPr>
        <p:spPr>
          <a:xfrm>
            <a:off x="1539060" y="6397116"/>
            <a:ext cx="2890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Book Antiqua" panose="02040602050305030304" pitchFamily="18" charset="0"/>
              </a:rPr>
              <a:t>Отстыковка второй ступени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461AD2-7809-F2C6-3D0B-2F12C83026E9}"/>
              </a:ext>
            </a:extLst>
          </p:cNvPr>
          <p:cNvSpPr txBox="1"/>
          <p:nvPr/>
        </p:nvSpPr>
        <p:spPr>
          <a:xfrm>
            <a:off x="7687808" y="6397116"/>
            <a:ext cx="3039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Book Antiqua" panose="02040602050305030304" pitchFamily="18" charset="0"/>
              </a:rPr>
              <a:t>Достижение высоты в 350 км</a:t>
            </a:r>
          </a:p>
        </p:txBody>
      </p:sp>
    </p:spTree>
    <p:extLst>
      <p:ext uri="{BB962C8B-B14F-4D97-AF65-F5344CB8AC3E}">
        <p14:creationId xmlns:p14="http://schemas.microsoft.com/office/powerpoint/2010/main" val="344505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C3185-4BF5-977F-5A30-C5FB7E13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FFA51-CA95-7C76-6380-04851092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908" y="116551"/>
            <a:ext cx="5012184" cy="655807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latin typeface="Constantia" panose="02030602050306030303" pitchFamily="18" charset="0"/>
              </a:rPr>
              <a:t>Ссылка на материалы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ECD8E5-38F2-D202-7776-3CEBECF23E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68" y="1811368"/>
            <a:ext cx="3235263" cy="3235263"/>
          </a:xfrm>
          <a:prstGeom prst="rect">
            <a:avLst/>
          </a:prstGeom>
          <a:noFill/>
          <a:ln w="5715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17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-fi Short Film Pitch Deck by Slidesgo">
  <a:themeElements>
    <a:clrScheme name="Simple Light">
      <a:dk1>
        <a:srgbClr val="161616"/>
      </a:dk1>
      <a:lt1>
        <a:srgbClr val="FFFFFF"/>
      </a:lt1>
      <a:dk2>
        <a:srgbClr val="FAF9EC"/>
      </a:dk2>
      <a:lt2>
        <a:srgbClr val="160D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AF9EC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Sci-fi Short Film Pitch Deck by Slidesgo</Template>
  <TotalTime>129</TotalTime>
  <Words>328</Words>
  <Application>Microsoft Office PowerPoint</Application>
  <PresentationFormat>Широкоэкранный</PresentationFormat>
  <Paragraphs>54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22" baseType="lpstr">
      <vt:lpstr>Arial</vt:lpstr>
      <vt:lpstr>Book Antiqua</vt:lpstr>
      <vt:lpstr>Cambria Math</vt:lpstr>
      <vt:lpstr>Cinzel</vt:lpstr>
      <vt:lpstr>Constantia</vt:lpstr>
      <vt:lpstr>Inter</vt:lpstr>
      <vt:lpstr>Jua</vt:lpstr>
      <vt:lpstr>Proxima Nova</vt:lpstr>
      <vt:lpstr>Times New Roman</vt:lpstr>
      <vt:lpstr>Wingdings</vt:lpstr>
      <vt:lpstr>Sci-fi Short Film Pitch Deck by Slidesgo</vt:lpstr>
      <vt:lpstr>Slidesgo Final Pages</vt:lpstr>
      <vt:lpstr>Вывод на орбиту ФГБ «Заря»</vt:lpstr>
      <vt:lpstr>Введение</vt:lpstr>
      <vt:lpstr>Описание миссии</vt:lpstr>
      <vt:lpstr>Физическая и математическая модели</vt:lpstr>
      <vt:lpstr>Программная реализация математической модели</vt:lpstr>
      <vt:lpstr>Программная реализация KSP</vt:lpstr>
      <vt:lpstr>Графики </vt:lpstr>
      <vt:lpstr>Симуляция полёта в KSP</vt:lpstr>
      <vt:lpstr>Ссылка на материалы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Никита Стрельников</dc:creator>
  <cp:lastModifiedBy>Никита Стрельников</cp:lastModifiedBy>
  <cp:revision>19</cp:revision>
  <dcterms:created xsi:type="dcterms:W3CDTF">2024-12-23T11:13:17Z</dcterms:created>
  <dcterms:modified xsi:type="dcterms:W3CDTF">2024-12-24T19:48:48Z</dcterms:modified>
</cp:coreProperties>
</file>